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28"/>
  </p:notesMasterIdLst>
  <p:sldIdLst>
    <p:sldId id="256" r:id="rId2"/>
    <p:sldId id="258" r:id="rId3"/>
    <p:sldId id="257" r:id="rId4"/>
    <p:sldId id="273" r:id="rId5"/>
    <p:sldId id="302" r:id="rId6"/>
    <p:sldId id="260" r:id="rId7"/>
    <p:sldId id="303" r:id="rId8"/>
    <p:sldId id="308" r:id="rId9"/>
    <p:sldId id="261" r:id="rId10"/>
    <p:sldId id="262" r:id="rId11"/>
    <p:sldId id="294" r:id="rId12"/>
    <p:sldId id="295" r:id="rId13"/>
    <p:sldId id="267" r:id="rId14"/>
    <p:sldId id="297" r:id="rId15"/>
    <p:sldId id="268" r:id="rId16"/>
    <p:sldId id="296" r:id="rId17"/>
    <p:sldId id="301" r:id="rId18"/>
    <p:sldId id="269" r:id="rId19"/>
    <p:sldId id="271" r:id="rId20"/>
    <p:sldId id="272" r:id="rId21"/>
    <p:sldId id="299" r:id="rId22"/>
    <p:sldId id="277" r:id="rId23"/>
    <p:sldId id="264" r:id="rId24"/>
    <p:sldId id="307" r:id="rId25"/>
    <p:sldId id="304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C305C9-4E33-42E8-949F-0C686FF9954D}">
          <p14:sldIdLst>
            <p14:sldId id="256"/>
            <p14:sldId id="258"/>
            <p14:sldId id="257"/>
            <p14:sldId id="273"/>
            <p14:sldId id="302"/>
            <p14:sldId id="260"/>
            <p14:sldId id="303"/>
            <p14:sldId id="308"/>
            <p14:sldId id="261"/>
            <p14:sldId id="262"/>
            <p14:sldId id="294"/>
            <p14:sldId id="295"/>
            <p14:sldId id="267"/>
            <p14:sldId id="297"/>
            <p14:sldId id="268"/>
            <p14:sldId id="296"/>
            <p14:sldId id="301"/>
            <p14:sldId id="269"/>
            <p14:sldId id="271"/>
            <p14:sldId id="272"/>
            <p14:sldId id="299"/>
            <p14:sldId id="277"/>
            <p14:sldId id="264"/>
            <p14:sldId id="307"/>
            <p14:sldId id="304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65100" autoAdjust="0"/>
  </p:normalViewPr>
  <p:slideViewPr>
    <p:cSldViewPr snapToGrid="0">
      <p:cViewPr varScale="1">
        <p:scale>
          <a:sx n="56" d="100"/>
          <a:sy n="56" d="100"/>
        </p:scale>
        <p:origin x="17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85F1D-CAB4-4FE3-87DC-19EA83101738}" type="datetimeFigureOut">
              <a:rPr lang="en-IL" smtClean="0"/>
              <a:t>12/01/2021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3066-913C-4A7B-A25A-7EF611FF4E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41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698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7425D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109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326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906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3602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244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6280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4048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7445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847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052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321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40AC-E07F-47A7-B25C-7A54D248911B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964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130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40AC-E07F-47A7-B25C-7A54D248911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730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631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928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0" i="0" dirty="0">
              <a:solidFill>
                <a:srgbClr val="47425D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080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597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D3066-913C-4A7B-A25A-7EF611FF4EA4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126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5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9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306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23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3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3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7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5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0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7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73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6FB3841-1C6A-4C23-AAEE-F203F3CDB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8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F03B376-3DE4-4A0A-902B-6D290543CE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7DF80DC-28DE-4387-AA8C-A38060558D89}"/>
              </a:ext>
            </a:extLst>
          </p:cNvPr>
          <p:cNvSpPr/>
          <p:nvPr/>
        </p:nvSpPr>
        <p:spPr>
          <a:xfrm>
            <a:off x="1363338" y="1925343"/>
            <a:ext cx="9770123" cy="1667436"/>
          </a:xfrm>
          <a:prstGeom prst="flowChartProcess">
            <a:avLst/>
          </a:prstGeom>
          <a:solidFill>
            <a:schemeClr val="accent5">
              <a:alpha val="22000"/>
            </a:schemeClr>
          </a:solidFill>
          <a:ln>
            <a:solidFill>
              <a:schemeClr val="lt1">
                <a:alpha val="22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/>
              </a:rPr>
              <a:t>Study of Convolutional Neural Networks for Early Detection of Diabetic Retinopathy</a:t>
            </a:r>
            <a:endParaRPr lang="en-IL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BC046-0EB1-4BA1-B17F-1E0E05D83DB5}"/>
              </a:ext>
            </a:extLst>
          </p:cNvPr>
          <p:cNvSpPr txBox="1"/>
          <p:nvPr/>
        </p:nvSpPr>
        <p:spPr>
          <a:xfrm>
            <a:off x="1363338" y="4194338"/>
            <a:ext cx="6748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Rafael Mosheyoff</a:t>
            </a:r>
          </a:p>
          <a:p>
            <a:r>
              <a:rPr lang="en-US" sz="3200" b="1" dirty="0"/>
              <a:t>Shoval Yehuda</a:t>
            </a:r>
          </a:p>
          <a:p>
            <a:r>
              <a:rPr lang="en-US" sz="3200" b="1" dirty="0"/>
              <a:t>Yosef Zoubi</a:t>
            </a:r>
          </a:p>
          <a:p>
            <a:r>
              <a:rPr lang="en-US" sz="3200" b="1" dirty="0"/>
              <a:t>Or Eliyahu</a:t>
            </a:r>
          </a:p>
        </p:txBody>
      </p:sp>
    </p:spTree>
    <p:extLst>
      <p:ext uri="{BB962C8B-B14F-4D97-AF65-F5344CB8AC3E}">
        <p14:creationId xmlns:p14="http://schemas.microsoft.com/office/powerpoint/2010/main" val="332148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F37-F620-43C4-9B6F-4A13580D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Roboto"/>
              </a:rPr>
              <a:t>What is VGG16 model</a:t>
            </a: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A994CE7E-AD98-4045-A15B-9054CF58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19C1720A-5B1A-4E31-93A0-A8ACD67EE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C5F271-EC3D-4C17-8F0A-F4F15F524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4281D6F-19E1-47DF-9CCB-B852E17E4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71" y="598504"/>
            <a:ext cx="6314285" cy="3709642"/>
          </a:xfrm>
          <a:prstGeom prst="rect">
            <a:avLst/>
          </a:prstGeom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8250EE-4590-407B-B039-E8BDF27F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ADD9-9676-42FF-AFB2-BF483F93A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The VGG network architecture was introduced by </a:t>
            </a:r>
            <a:r>
              <a:rPr lang="en-US" sz="1900" b="1" dirty="0" err="1"/>
              <a:t>Simonyan</a:t>
            </a:r>
            <a:r>
              <a:rPr lang="en-US" sz="1900" b="1" dirty="0"/>
              <a:t> and Zisserman in 2014, Very Deep Convolutional Networks for Large Scale Image Recognition. The VGG network is characterized by its simplicity</a:t>
            </a:r>
            <a:endParaRPr lang="en-IL" sz="19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5BE47-C3EF-435F-8168-CE66A7FDE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14356"/>
              </p:ext>
            </p:extLst>
          </p:nvPr>
        </p:nvGraphicFramePr>
        <p:xfrm>
          <a:off x="5860693" y="4587448"/>
          <a:ext cx="6155289" cy="21625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589602">
                  <a:extLst>
                    <a:ext uri="{9D8B030D-6E8A-4147-A177-3AD203B41FA5}">
                      <a16:colId xmlns:a16="http://schemas.microsoft.com/office/drawing/2014/main" val="23489507"/>
                    </a:ext>
                  </a:extLst>
                </a:gridCol>
                <a:gridCol w="2251284">
                  <a:extLst>
                    <a:ext uri="{9D8B030D-6E8A-4147-A177-3AD203B41FA5}">
                      <a16:colId xmlns:a16="http://schemas.microsoft.com/office/drawing/2014/main" val="4160248509"/>
                    </a:ext>
                  </a:extLst>
                </a:gridCol>
                <a:gridCol w="1314403">
                  <a:extLst>
                    <a:ext uri="{9D8B030D-6E8A-4147-A177-3AD203B41FA5}">
                      <a16:colId xmlns:a16="http://schemas.microsoft.com/office/drawing/2014/main" val="1632428042"/>
                    </a:ext>
                  </a:extLst>
                </a:gridCol>
              </a:tblGrid>
              <a:tr h="72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Training Method</a:t>
                      </a:r>
                      <a:endParaRPr lang="en-US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Accuracy</a:t>
                      </a:r>
                      <a:endParaRPr lang="en-US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AUC</a:t>
                      </a:r>
                      <a:endParaRPr lang="en-US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extLst>
                  <a:ext uri="{0D108BD9-81ED-4DB2-BD59-A6C34878D82A}">
                    <a16:rowId xmlns:a16="http://schemas.microsoft.com/office/drawing/2014/main" val="2555013962"/>
                  </a:ext>
                </a:extLst>
              </a:tr>
              <a:tr h="72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VGG Pretrained</a:t>
                      </a:r>
                      <a:endParaRPr lang="en-US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L" sz="2000" b="1" u="none" strike="noStrike" dirty="0">
                          <a:effectLst/>
                        </a:rPr>
                        <a:t>59%</a:t>
                      </a:r>
                      <a:endParaRPr lang="en-IL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L" sz="2000" b="1" u="none" strike="noStrike" dirty="0">
                          <a:effectLst/>
                        </a:rPr>
                        <a:t>0.67</a:t>
                      </a:r>
                      <a:endParaRPr lang="en-IL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extLst>
                  <a:ext uri="{0D108BD9-81ED-4DB2-BD59-A6C34878D82A}">
                    <a16:rowId xmlns:a16="http://schemas.microsoft.com/office/drawing/2014/main" val="2424853264"/>
                  </a:ext>
                </a:extLst>
              </a:tr>
              <a:tr h="72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VGG From scratch</a:t>
                      </a:r>
                      <a:endParaRPr lang="en-US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L" sz="2000" b="1" u="none" strike="noStrike">
                          <a:effectLst/>
                        </a:rPr>
                        <a:t>52%</a:t>
                      </a:r>
                      <a:endParaRPr lang="en-IL" sz="20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L" sz="2000" b="1" u="none" strike="noStrike" dirty="0">
                          <a:effectLst/>
                        </a:rPr>
                        <a:t>0.46</a:t>
                      </a:r>
                      <a:endParaRPr lang="en-IL" sz="20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106" marR="20106" marT="100529" marB="100529" anchor="ctr"/>
                </a:tc>
                <a:extLst>
                  <a:ext uri="{0D108BD9-81ED-4DB2-BD59-A6C34878D82A}">
                    <a16:rowId xmlns:a16="http://schemas.microsoft.com/office/drawing/2014/main" val="202672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89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684A33-AB29-4F7D-8B55-F511957B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93" y="968179"/>
            <a:ext cx="9502814" cy="528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F6DC-3EA0-4606-B162-0B266B18DC85}"/>
              </a:ext>
            </a:extLst>
          </p:cNvPr>
          <p:cNvSpPr txBox="1"/>
          <p:nvPr/>
        </p:nvSpPr>
        <p:spPr>
          <a:xfrm>
            <a:off x="508000" y="41656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How does VGG16 looks like?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34800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A6C9D-EFDC-451F-BE0A-16BAA7C3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45" y="1325301"/>
            <a:ext cx="9023109" cy="5075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C877B-DEA5-4615-A7D4-5E3146FBAEE2}"/>
              </a:ext>
            </a:extLst>
          </p:cNvPr>
          <p:cNvSpPr txBox="1"/>
          <p:nvPr/>
        </p:nvSpPr>
        <p:spPr>
          <a:xfrm>
            <a:off x="568960" y="457200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does VGG16 work?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219884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747ED-92D0-4687-B973-EFD064F4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 dirty="0"/>
              <a:t>Convolution2D</a:t>
            </a:r>
            <a:endParaRPr lang="en-IL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53DC-4C29-4E53-BEAD-9733563E6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Convolution is the first layer to extract features from an input image. Convolution preserves the relationship between pixels by learning image features using small squares of input data. It is a mathematical operation that takes two inputs such as image matrix and a filter or kernel.</a:t>
            </a:r>
          </a:p>
          <a:p>
            <a:endParaRPr lang="en-IL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49CBDF-BA65-45FC-8462-40708FE6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789232"/>
            <a:ext cx="5451627" cy="31801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254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87514C-F919-4492-8816-1A8CD281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5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B3091-11C5-4664-A137-F0311EFA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 dirty="0"/>
              <a:t>Max Pooling </a:t>
            </a:r>
            <a:endParaRPr lang="en-IL" b="1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466B3A7-85C3-47B2-A5AA-F4FBA0FD6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" y="2548281"/>
            <a:ext cx="5451627" cy="305223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7C2D-142C-46DA-A46D-5E1489725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Maximum pooling, or max pooling, is a pooling operation that calculates the maximum, or largest, value in each patch of each feature map.</a:t>
            </a:r>
          </a:p>
          <a:p>
            <a:r>
              <a:rPr lang="en-US" b="1" dirty="0">
                <a:solidFill>
                  <a:schemeClr val="bg1"/>
                </a:solidFill>
              </a:rPr>
              <a:t>The results are down sampled or pooled feature maps that highlight the most present feature in the patch.</a:t>
            </a:r>
          </a:p>
          <a:p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4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39D1-3938-40EB-B40F-D3FB4137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50A4-CA24-40FA-86E4-7E7DA9EE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B36F9-944A-4C7A-B8BA-97BDBE74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0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B1A53-45E8-4F42-9660-B55D1DA2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Batch normalization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02BC67CD-8806-42EC-9EFE-C3E632EE2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429240"/>
            <a:ext cx="6275584" cy="40047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267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6A63-A713-465A-AFA4-1E7BBA42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3106369" cy="5771103"/>
          </a:xfrm>
        </p:spPr>
        <p:txBody>
          <a:bodyPr anchor="ctr">
            <a:normAutofit/>
          </a:bodyPr>
          <a:lstStyle/>
          <a:p>
            <a:r>
              <a:rPr lang="en-US" b="1" dirty="0"/>
              <a:t>Flatten</a:t>
            </a:r>
            <a:endParaRPr lang="en-IL" b="1" dirty="0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0E9B5E50-510C-45E3-B81D-B60392D7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5605A8-5643-445C-A934-FE3151CF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D46DD90-18F9-42BF-B7EA-377AE1C9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184E1E-A495-440C-83BC-AC5FF862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637-3845-4229-B3B7-F3BB2538D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823" y="1325419"/>
            <a:ext cx="6491057" cy="26746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Flattening is converting the data into a 1-dimensional array for inputting it to the next layer. </a:t>
            </a:r>
          </a:p>
          <a:p>
            <a:r>
              <a:rPr lang="en-US" b="1" dirty="0">
                <a:solidFill>
                  <a:schemeClr val="bg1"/>
                </a:solidFill>
              </a:rPr>
              <a:t>We flatten the output of the convolutional layers to create a single long feature vector. And it is connected to the final classification model, which is called a fully-connected layer.</a:t>
            </a:r>
          </a:p>
          <a:p>
            <a:endParaRPr lang="en-IL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B93A3-7B47-4426-96E5-F056141E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3" y="4267831"/>
            <a:ext cx="3149952" cy="1661599"/>
          </a:xfrm>
          <a:prstGeom prst="rect">
            <a:avLst/>
          </a:prstGeom>
          <a:effectLst/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68DE268-B839-48D5-8702-1370F4304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47" y="4262070"/>
            <a:ext cx="3149952" cy="15041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852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877A-1298-4998-9B2B-4CDDB9E3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b="1" dirty="0"/>
              <a:t>Fully Connected 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49B3-3A2D-46EE-A2F0-A5CC4178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b="1"/>
              <a:t>After feature extraction we need to classify the data into various classes, this can be done using a fully connected (FC) neural network</a:t>
            </a:r>
            <a:br>
              <a:rPr lang="en-US" b="1"/>
            </a:br>
            <a:endParaRPr lang="en-US" b="1"/>
          </a:p>
          <a:p>
            <a:r>
              <a:rPr lang="en-US" b="1"/>
              <a:t>Taking the inputs from the feature analysis and applies weights to predict the correct label. </a:t>
            </a:r>
          </a:p>
          <a:p>
            <a:endParaRPr lang="en-IL" b="1" dirty="0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EFBD5C-767C-4385-92F3-5AC80FED0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13" y="928340"/>
            <a:ext cx="5187126" cy="556260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7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C73-5D1E-4579-889A-EDEDA3A3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Problem</a:t>
            </a:r>
            <a:endParaRPr lang="en-IL" sz="4800" b="1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488FAE-8A33-44D2-922D-E1A7E147D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684E7-FC3D-4F0E-9F70-C69B3BEF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284F65F-D81D-4196-A4FB-F1C7EAC5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E41EA-15C8-4C96-84B8-F9BBB96B5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3061-E295-43AB-A946-D2F4137A5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8"/>
            <a:ext cx="6495847" cy="27527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Diabetic retinopathy is an eye disease that affects the eyes of diabetics, it is the leading cause of blindness in the working-age </a:t>
            </a:r>
          </a:p>
          <a:p>
            <a:pPr>
              <a:lnSpc>
                <a:spcPct val="9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The current diagnosis process is long, an ophthalmologist classifies the images by hand</a:t>
            </a:r>
          </a:p>
          <a:p>
            <a:pPr>
              <a:lnSpc>
                <a:spcPct val="9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Computer machine learning technologies such as CNNs have emerged as an effective tool in medical image analysis for the detection and classification of DR in real-time.</a:t>
            </a:r>
            <a:endParaRPr lang="en-IL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15D101-254F-4233-A90F-CF3D69B3C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52" y="3824223"/>
            <a:ext cx="6204047" cy="25591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607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B41-5A09-4A76-A5BE-F5F71D4E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SoftMax layer</a:t>
            </a:r>
            <a:endParaRPr lang="en-IL" sz="4800" b="1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A89F1728-E5A8-4BD0-B9CA-EEF2932E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D57DE-38E5-4D79-A639-6C94A39EF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60C18FE5-FC12-4EB1-8FE4-487733A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9092A-AB26-44D5-B7AB-FCEF25A5A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4AB4-171D-4423-BF34-A75435B5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SoftMax activation is normally applied to the very last layer in a neural net. The reason why SoftMax is useful is because it converts the output of the last layer in your neural network into what is essentially a probability distribution.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IL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6E8FE51-0F94-444E-BCEF-617A7E84F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75" y="3366320"/>
            <a:ext cx="3657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4F47-6EC5-4DFB-ACEA-0CBE962C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E7D7-9591-4619-92A2-548CB1AC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DECD8-8ED1-4A27-A2EE-3C3C255F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FF8C770-3F04-4B05-BC2B-D938BA348EB6}"/>
              </a:ext>
            </a:extLst>
          </p:cNvPr>
          <p:cNvSpPr txBox="1"/>
          <p:nvPr/>
        </p:nvSpPr>
        <p:spPr>
          <a:xfrm>
            <a:off x="1676879" y="1525640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VGG16</a:t>
            </a:r>
            <a:endParaRPr lang="en-IL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C41F9-ADD1-4E43-9442-BEC8EF8BFFEF}"/>
              </a:ext>
            </a:extLst>
          </p:cNvPr>
          <p:cNvSpPr txBox="1"/>
          <p:nvPr/>
        </p:nvSpPr>
        <p:spPr>
          <a:xfrm flipH="1">
            <a:off x="5748596" y="1525641"/>
            <a:ext cx="459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Custom layers with VGG16</a:t>
            </a:r>
            <a:endParaRPr lang="en-IL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F9EB-FC3C-4781-A368-88D9D0260442}"/>
              </a:ext>
            </a:extLst>
          </p:cNvPr>
          <p:cNvSpPr txBox="1"/>
          <p:nvPr/>
        </p:nvSpPr>
        <p:spPr>
          <a:xfrm>
            <a:off x="254958" y="335776"/>
            <a:ext cx="415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CC23BB-F9C6-4C37-851E-F81CCED3F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182911"/>
              </p:ext>
            </p:extLst>
          </p:nvPr>
        </p:nvGraphicFramePr>
        <p:xfrm>
          <a:off x="328474" y="2112886"/>
          <a:ext cx="4971496" cy="441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8372">
                  <a:extLst>
                    <a:ext uri="{9D8B030D-6E8A-4147-A177-3AD203B41FA5}">
                      <a16:colId xmlns:a16="http://schemas.microsoft.com/office/drawing/2014/main" val="3594976383"/>
                    </a:ext>
                  </a:extLst>
                </a:gridCol>
                <a:gridCol w="1826588">
                  <a:extLst>
                    <a:ext uri="{9D8B030D-6E8A-4147-A177-3AD203B41FA5}">
                      <a16:colId xmlns:a16="http://schemas.microsoft.com/office/drawing/2014/main" val="4270608642"/>
                    </a:ext>
                  </a:extLst>
                </a:gridCol>
                <a:gridCol w="1016536">
                  <a:extLst>
                    <a:ext uri="{9D8B030D-6E8A-4147-A177-3AD203B41FA5}">
                      <a16:colId xmlns:a16="http://schemas.microsoft.com/office/drawing/2014/main" val="2868007077"/>
                    </a:ext>
                  </a:extLst>
                </a:gridCol>
              </a:tblGrid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Layer (type)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Output Shape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Param 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37190171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block1_conv1 (Conv2D)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224, 224, 64)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1792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3864556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block1_conv2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224, 224, 64)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36928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310517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block1_pool (MaxPooling2D)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112, 112, 64)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4382112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block2_conv1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112, 112, 128)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73856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6406108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block2_conv2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112, 112, 128)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147584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3475104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block2_pool (MaxPooling2D)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56, 56, 128)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5709103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block3_conv1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56, 56, 256)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295168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844434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block3_conv2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56, 56, 256)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590080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5006353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block3_conv3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56, 56, 256)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590080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8307705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block3_pool (MaxPooling2D)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28, 28, 256)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2350504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block4_conv1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28, 28,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1180160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0822390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block4_conv2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28, 28,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2359808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3397474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block4_conv3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28, 28,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2359808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9033153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block4_pool (MaxPooling2D)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14, 14,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526302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block5_conv1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14, 14,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2359808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2169894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block5_conv2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14, 14,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2359808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2118699"/>
                  </a:ext>
                </a:extLst>
              </a:tr>
              <a:tr h="18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block5_conv3 (Conv2D)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14, 14, 512)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>
                          <a:effectLst/>
                        </a:rPr>
                        <a:t>2359808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757034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block5_pool (MaxPooling2D)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(None, 7, 7, 512)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100" u="none" strike="noStrike" dirty="0">
                          <a:effectLst/>
                        </a:rPr>
                        <a:t>0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40757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9805E-52C7-46B1-BA11-B698B203A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03611"/>
              </p:ext>
            </p:extLst>
          </p:nvPr>
        </p:nvGraphicFramePr>
        <p:xfrm>
          <a:off x="6096000" y="2112886"/>
          <a:ext cx="5433134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6006">
                  <a:extLst>
                    <a:ext uri="{9D8B030D-6E8A-4147-A177-3AD203B41FA5}">
                      <a16:colId xmlns:a16="http://schemas.microsoft.com/office/drawing/2014/main" val="2875481416"/>
                    </a:ext>
                  </a:extLst>
                </a:gridCol>
                <a:gridCol w="1996199">
                  <a:extLst>
                    <a:ext uri="{9D8B030D-6E8A-4147-A177-3AD203B41FA5}">
                      <a16:colId xmlns:a16="http://schemas.microsoft.com/office/drawing/2014/main" val="3555352727"/>
                    </a:ext>
                  </a:extLst>
                </a:gridCol>
                <a:gridCol w="1110929">
                  <a:extLst>
                    <a:ext uri="{9D8B030D-6E8A-4147-A177-3AD203B41FA5}">
                      <a16:colId xmlns:a16="http://schemas.microsoft.com/office/drawing/2014/main" val="423753923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Layer (type)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Output Shape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Param #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2760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input (InputLayer)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[(None, 224, 224, 3)]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>
                          <a:effectLst/>
                        </a:rPr>
                        <a:t>0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7202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vgg16 (Model)</a:t>
                      </a:r>
                      <a:endParaRPr lang="en-US" sz="1200" b="0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(None, 7, 7, 512)</a:t>
                      </a:r>
                      <a:endParaRPr lang="en-US" sz="1200" b="0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>
                          <a:effectLst/>
                        </a:rPr>
                        <a:t>14714688</a:t>
                      </a:r>
                      <a:endParaRPr lang="en-IL" sz="1200" b="0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9076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batch_normalization_1 (Batch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(None, 7, 7, 512)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>
                          <a:effectLst/>
                        </a:rPr>
                        <a:t>2048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0009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flatten (Flatten)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(None, 25088)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>
                          <a:effectLst/>
                        </a:rPr>
                        <a:t>0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795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fc1 (Dense)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(None, 4096)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 dirty="0">
                          <a:effectLst/>
                        </a:rPr>
                        <a:t>102764544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8384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fc2 (Dense)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(None, 4096)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 dirty="0">
                          <a:effectLst/>
                        </a:rPr>
                        <a:t>16781312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412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output (Dense)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(None, 5)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200" u="none" strike="noStrike" dirty="0">
                          <a:effectLst/>
                        </a:rPr>
                        <a:t>20485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306804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67A6DE4-ACC0-4B21-A6D7-227DBE501A74}"/>
              </a:ext>
            </a:extLst>
          </p:cNvPr>
          <p:cNvSpPr txBox="1"/>
          <p:nvPr/>
        </p:nvSpPr>
        <p:spPr>
          <a:xfrm>
            <a:off x="6096000" y="3777642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Total params: 134,283,077</a:t>
            </a:r>
          </a:p>
          <a:p>
            <a:r>
              <a:rPr lang="en-IL" dirty="0"/>
              <a:t>Trainable params: 119,567,365</a:t>
            </a:r>
          </a:p>
          <a:p>
            <a:r>
              <a:rPr lang="en-IL" dirty="0"/>
              <a:t>Non-trainable params: 14,715,712</a:t>
            </a:r>
          </a:p>
        </p:txBody>
      </p:sp>
    </p:spTree>
    <p:extLst>
      <p:ext uri="{BB962C8B-B14F-4D97-AF65-F5344CB8AC3E}">
        <p14:creationId xmlns:p14="http://schemas.microsoft.com/office/powerpoint/2010/main" val="358818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A089-C35A-4E36-83BA-CD76DA43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 dirty="0"/>
              <a:t>Training the model</a:t>
            </a:r>
            <a:endParaRPr lang="en-IL" b="1" dirty="0"/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8E92C-3745-4DD7-90FD-89B5AD9C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92" y="1185567"/>
            <a:ext cx="6517603" cy="1922693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8160-8B59-4D74-BA91-3A405A8F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Building and training a deep neural network such as VGG16 from scratch takes a lot of time, therefor we usually use the no-top-layer pretrained model and then add several layers of normalization and fully connected layer on the top. We will then retrain the final classification layer.</a:t>
            </a:r>
            <a:endParaRPr lang="en-IL" b="1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39255E7-42B0-40F7-9F5B-86ECCDD2BD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r="3" b="1093"/>
          <a:stretch/>
        </p:blipFill>
        <p:spPr>
          <a:xfrm>
            <a:off x="5698451" y="3116405"/>
            <a:ext cx="6171919" cy="36419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2004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F55D-15C6-4E01-830D-8D8A769C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96" y="629267"/>
            <a:ext cx="9252154" cy="1223983"/>
          </a:xfrm>
        </p:spPr>
        <p:txBody>
          <a:bodyPr>
            <a:normAutofit/>
          </a:bodyPr>
          <a:lstStyle/>
          <a:p>
            <a:r>
              <a:rPr lang="en-US" b="1" dirty="0"/>
              <a:t>Confusion Matrix</a:t>
            </a:r>
            <a:endParaRPr lang="en-IL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58F2-3E5A-4C57-A4C8-5ACFFD72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89" y="183960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F55D-15C6-4E01-830D-8D8A769C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96" y="629267"/>
            <a:ext cx="9252154" cy="1223983"/>
          </a:xfrm>
        </p:spPr>
        <p:txBody>
          <a:bodyPr>
            <a:normAutofit/>
          </a:bodyPr>
          <a:lstStyle/>
          <a:p>
            <a:r>
              <a:rPr lang="en-US" b="1" dirty="0"/>
              <a:t>Loss VS Accuracy</a:t>
            </a:r>
            <a:endParaRPr lang="en-IL" b="1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8BAF243-0E07-4088-97C6-6842933C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" y="1839603"/>
            <a:ext cx="5852172" cy="438912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86D0643-1A6D-4F33-80F3-5FB428C3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68" y="183960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 txBox="1">
            <a:spLocks/>
          </p:cNvSpPr>
          <p:nvPr/>
        </p:nvSpPr>
        <p:spPr>
          <a:xfrm>
            <a:off x="1417837" y="1551399"/>
            <a:ext cx="7451278" cy="3813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cap="none" dirty="0">
                <a:solidFill>
                  <a:schemeClr val="tx2"/>
                </a:solidFill>
              </a:rPr>
              <a:t>Thank You</a:t>
            </a:r>
            <a:endParaRPr lang="he-IL" sz="8000" b="1" cap="non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5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314CA-15BA-4EA6-8A40-27658ECF6E6B}"/>
              </a:ext>
            </a:extLst>
          </p:cNvPr>
          <p:cNvSpPr txBox="1"/>
          <p:nvPr/>
        </p:nvSpPr>
        <p:spPr>
          <a:xfrm>
            <a:off x="204424" y="115824"/>
            <a:ext cx="3108626" cy="1444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Introduction</a:t>
            </a:r>
            <a:endParaRPr 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6A3C8-A941-46F2-A36C-966D81B0BE76}"/>
              </a:ext>
            </a:extLst>
          </p:cNvPr>
          <p:cNvSpPr txBox="1"/>
          <p:nvPr/>
        </p:nvSpPr>
        <p:spPr>
          <a:xfrm>
            <a:off x="204424" y="2146016"/>
            <a:ext cx="3612212" cy="312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latin typeface="+mj-lt"/>
                <a:ea typeface="+mj-ea"/>
                <a:cs typeface="+mj-cs"/>
              </a:rPr>
              <a:t>During 2018, Rachel Cai had the opportunity to intern at the National Institutes of Health to study Convolutional Neural Networks for the early detection of diabetic retinopathy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latin typeface="+mj-lt"/>
                <a:ea typeface="+mj-ea"/>
                <a:cs typeface="+mj-cs"/>
              </a:rPr>
              <a:t>In the study they adapt several CNNs for the classification of DR stages.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3BF40-D61B-40D6-8C70-34279CDC0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51" y="2434630"/>
            <a:ext cx="6495847" cy="25983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467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>
              <a:spcAft>
                <a:spcPts val="600"/>
              </a:spcAft>
            </a:pPr>
            <a:r>
              <a:rPr lang="en-US" sz="4200" b="1" cap="none" dirty="0">
                <a:solidFill>
                  <a:schemeClr val="tx2"/>
                </a:solidFill>
              </a:rPr>
              <a:t>Convolutional Neural Network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55843-7B1F-4899-B4A8-B92DBB360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4" y="3288964"/>
            <a:ext cx="5451627" cy="2180651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6587100" y="3142677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special kind of multi-layer neural networks, designed to recognize visual patterns directly from pixel images with minimal preprocessing. </a:t>
            </a:r>
            <a:b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2349631" y="282358"/>
            <a:ext cx="5661061" cy="116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sz="40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01AB8-CCB0-486F-94E4-7EA3FFB7DF20}"/>
              </a:ext>
            </a:extLst>
          </p:cNvPr>
          <p:cNvSpPr txBox="1"/>
          <p:nvPr/>
        </p:nvSpPr>
        <p:spPr>
          <a:xfrm>
            <a:off x="648930" y="3105834"/>
            <a:ext cx="528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3F3F"/>
                </a:solidFill>
                <a:effectLst/>
                <a:latin typeface="Roboto"/>
              </a:rPr>
              <a:t>CNN for DR Detection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682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657B-493C-4A8E-82D4-89B957D2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3" y="111732"/>
            <a:ext cx="9404350" cy="1400175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18BF5-B0FD-4AA8-861F-4EC345BF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3" y="1016318"/>
            <a:ext cx="8947150" cy="4195762"/>
          </a:xfrm>
        </p:spPr>
        <p:txBody>
          <a:bodyPr>
            <a:normAutofit/>
          </a:bodyPr>
          <a:lstStyle/>
          <a:p>
            <a:r>
              <a:rPr lang="en-US" dirty="0"/>
              <a:t>Kaggle DR competition dataset </a:t>
            </a:r>
            <a:br>
              <a:rPr lang="en-US" dirty="0"/>
            </a:br>
            <a:r>
              <a:rPr lang="en-US" dirty="0"/>
              <a:t>Our main dataset is based on the Kaggle Diabetic Retinopathy Detection competition which was carried out in 2016. The main dataset contains 35,000 eye images with 5 stages of DR disease.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5288B04-BEDC-4618-8885-7F2DC8643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3" y="4254196"/>
            <a:ext cx="3567178" cy="204758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2078E2F-4D70-4328-9BA9-A7559BC1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11" y="4254196"/>
            <a:ext cx="3567178" cy="2001407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AB1483A-2389-4DF7-AE6D-214AF8920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11398"/>
              </p:ext>
            </p:extLst>
          </p:nvPr>
        </p:nvGraphicFramePr>
        <p:xfrm>
          <a:off x="4312410" y="2643187"/>
          <a:ext cx="3567179" cy="12268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82349">
                  <a:extLst>
                    <a:ext uri="{9D8B030D-6E8A-4147-A177-3AD203B41FA5}">
                      <a16:colId xmlns:a16="http://schemas.microsoft.com/office/drawing/2014/main" val="2661816166"/>
                    </a:ext>
                  </a:extLst>
                </a:gridCol>
                <a:gridCol w="1204304">
                  <a:extLst>
                    <a:ext uri="{9D8B030D-6E8A-4147-A177-3AD203B41FA5}">
                      <a16:colId xmlns:a16="http://schemas.microsoft.com/office/drawing/2014/main" val="3314368550"/>
                    </a:ext>
                  </a:extLst>
                </a:gridCol>
                <a:gridCol w="1280526">
                  <a:extLst>
                    <a:ext uri="{9D8B030D-6E8A-4147-A177-3AD203B41FA5}">
                      <a16:colId xmlns:a16="http://schemas.microsoft.com/office/drawing/2014/main" val="4127510922"/>
                    </a:ext>
                  </a:extLst>
                </a:gridCol>
              </a:tblGrid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 of image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3846539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1111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74.07%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9555060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1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96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6.40%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290959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2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225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15.00%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0312070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3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37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2.47%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0959913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4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31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2.07%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0126718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1500</a:t>
                      </a:r>
                      <a:endParaRPr lang="en-I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100.00%</a:t>
                      </a:r>
                      <a:endParaRPr lang="en-I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398471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604E2A2-B7BA-4A95-BC2F-4D7B10668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35046"/>
              </p:ext>
            </p:extLst>
          </p:nvPr>
        </p:nvGraphicFramePr>
        <p:xfrm>
          <a:off x="320993" y="2643187"/>
          <a:ext cx="3567178" cy="12268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82349">
                  <a:extLst>
                    <a:ext uri="{9D8B030D-6E8A-4147-A177-3AD203B41FA5}">
                      <a16:colId xmlns:a16="http://schemas.microsoft.com/office/drawing/2014/main" val="3619998976"/>
                    </a:ext>
                  </a:extLst>
                </a:gridCol>
                <a:gridCol w="1204304">
                  <a:extLst>
                    <a:ext uri="{9D8B030D-6E8A-4147-A177-3AD203B41FA5}">
                      <a16:colId xmlns:a16="http://schemas.microsoft.com/office/drawing/2014/main" val="3257047143"/>
                    </a:ext>
                  </a:extLst>
                </a:gridCol>
                <a:gridCol w="1280525">
                  <a:extLst>
                    <a:ext uri="{9D8B030D-6E8A-4147-A177-3AD203B41FA5}">
                      <a16:colId xmlns:a16="http://schemas.microsoft.com/office/drawing/2014/main" val="4287091285"/>
                    </a:ext>
                  </a:extLst>
                </a:gridCol>
              </a:tblGrid>
              <a:tr h="137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image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0569507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0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25810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73.48%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85213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1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2443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6.95%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4338936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2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5292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15.07%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1445521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3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873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2.49%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3349282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4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708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2.02%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6263663"/>
                  </a:ext>
                </a:extLst>
              </a:tr>
              <a:tr h="137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>
                          <a:effectLst/>
                        </a:rPr>
                        <a:t>35126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100%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7094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EA4C4A-CBC3-4699-A379-A6BA1F84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37878"/>
              </p:ext>
            </p:extLst>
          </p:nvPr>
        </p:nvGraphicFramePr>
        <p:xfrm>
          <a:off x="8303828" y="2643187"/>
          <a:ext cx="3567179" cy="12268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82349">
                  <a:extLst>
                    <a:ext uri="{9D8B030D-6E8A-4147-A177-3AD203B41FA5}">
                      <a16:colId xmlns:a16="http://schemas.microsoft.com/office/drawing/2014/main" val="2661816166"/>
                    </a:ext>
                  </a:extLst>
                </a:gridCol>
                <a:gridCol w="1204304">
                  <a:extLst>
                    <a:ext uri="{9D8B030D-6E8A-4147-A177-3AD203B41FA5}">
                      <a16:colId xmlns:a16="http://schemas.microsoft.com/office/drawing/2014/main" val="3314368550"/>
                    </a:ext>
                  </a:extLst>
                </a:gridCol>
                <a:gridCol w="1280526">
                  <a:extLst>
                    <a:ext uri="{9D8B030D-6E8A-4147-A177-3AD203B41FA5}">
                      <a16:colId xmlns:a16="http://schemas.microsoft.com/office/drawing/2014/main" val="4127510922"/>
                    </a:ext>
                  </a:extLst>
                </a:gridCol>
              </a:tblGrid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 of image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3846539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0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r>
                        <a:rPr lang="en-IL" sz="1100" u="none" strike="noStrike" dirty="0">
                          <a:effectLst/>
                        </a:rPr>
                        <a:t>1</a:t>
                      </a:r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</a:t>
                      </a:r>
                      <a:r>
                        <a:rPr lang="en-IL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r>
                        <a:rPr lang="en-IL" sz="1100" u="none" strike="noStrike" dirty="0">
                          <a:effectLst/>
                        </a:rPr>
                        <a:t>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9555060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1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576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r>
                        <a:rPr lang="en-IL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78</a:t>
                      </a:r>
                      <a:r>
                        <a:rPr lang="en-IL" sz="1100" u="none" strike="noStrike" dirty="0">
                          <a:effectLst/>
                        </a:rPr>
                        <a:t>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290959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2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1326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</a:t>
                      </a:r>
                      <a:r>
                        <a:rPr lang="en-IL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r>
                        <a:rPr lang="en-IL" sz="1100" u="none" strike="noStrike" dirty="0">
                          <a:effectLst/>
                        </a:rPr>
                        <a:t>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0312070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3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222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r>
                        <a:rPr lang="en-IL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93</a:t>
                      </a:r>
                      <a:r>
                        <a:rPr lang="en-IL" sz="1100" u="none" strike="noStrike" dirty="0">
                          <a:effectLst/>
                        </a:rPr>
                        <a:t>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0959913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IL" sz="1100" u="none" strike="noStrike">
                          <a:effectLst/>
                        </a:rPr>
                        <a:t>4</a:t>
                      </a:r>
                      <a:endParaRPr lang="en-I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186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r>
                        <a:rPr lang="en-IL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r>
                        <a:rPr lang="en-IL" sz="1100" u="none" strike="noStrike" dirty="0">
                          <a:effectLst/>
                        </a:rPr>
                        <a:t>%</a:t>
                      </a:r>
                      <a:endParaRPr lang="en-I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0126718"/>
                  </a:ext>
                </a:extLst>
              </a:tr>
              <a:tr h="169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4506</a:t>
                      </a:r>
                      <a:endParaRPr lang="en-I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100" u="none" strike="noStrike" dirty="0">
                          <a:effectLst/>
                        </a:rPr>
                        <a:t>100.00%</a:t>
                      </a:r>
                      <a:endParaRPr lang="en-I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39847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952C93-8289-4867-8F14-636006678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28" y="4281067"/>
            <a:ext cx="3714425" cy="19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F55D-15C6-4E01-830D-8D8A769C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96" y="629267"/>
            <a:ext cx="9252154" cy="1223983"/>
          </a:xfrm>
        </p:spPr>
        <p:txBody>
          <a:bodyPr>
            <a:normAutofit/>
          </a:bodyPr>
          <a:lstStyle/>
          <a:p>
            <a:r>
              <a:rPr lang="en-US" b="1" dirty="0"/>
              <a:t>Preprocess the data</a:t>
            </a:r>
            <a:endParaRPr lang="en-IL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16394-4882-497D-ADE7-BD03224E1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37"/>
          <a:stretch/>
        </p:blipFill>
        <p:spPr>
          <a:xfrm>
            <a:off x="336696" y="2052212"/>
            <a:ext cx="5451627" cy="41961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C441C-A844-4B26-9BB6-B4FD25DCD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589690"/>
              </p:ext>
            </p:extLst>
          </p:nvPr>
        </p:nvGraphicFramePr>
        <p:xfrm>
          <a:off x="5929746" y="1978321"/>
          <a:ext cx="5910874" cy="433935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047862">
                  <a:extLst>
                    <a:ext uri="{9D8B030D-6E8A-4147-A177-3AD203B41FA5}">
                      <a16:colId xmlns:a16="http://schemas.microsoft.com/office/drawing/2014/main" val="3706870441"/>
                    </a:ext>
                  </a:extLst>
                </a:gridCol>
                <a:gridCol w="3863012">
                  <a:extLst>
                    <a:ext uri="{9D8B030D-6E8A-4147-A177-3AD203B41FA5}">
                      <a16:colId xmlns:a16="http://schemas.microsoft.com/office/drawing/2014/main" val="1752723431"/>
                    </a:ext>
                  </a:extLst>
                </a:gridCol>
              </a:tblGrid>
              <a:tr h="644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Transformation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Description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244955832"/>
                  </a:ext>
                </a:extLst>
              </a:tr>
              <a:tr h="959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Rotation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Rotate 0-360 degrees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2448453576"/>
                  </a:ext>
                </a:extLst>
              </a:tr>
              <a:tr h="773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Flipping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Flip horizontally or vertically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4202861434"/>
                  </a:ext>
                </a:extLst>
              </a:tr>
              <a:tr h="902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Rescaling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Randomly scale with scaling factor between 1/1.6 and 1.6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3748166206"/>
                  </a:ext>
                </a:extLst>
              </a:tr>
              <a:tr h="1059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effectLst/>
                        </a:rPr>
                        <a:t>Translation</a:t>
                      </a:r>
                      <a:endParaRPr lang="en-US" sz="1700" b="1" i="0" u="none" strike="noStrike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Randomly shift between -10 and 10 pixels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178310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14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F55D-15C6-4E01-830D-8D8A769C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96" y="629267"/>
            <a:ext cx="9252154" cy="1223983"/>
          </a:xfrm>
        </p:spPr>
        <p:txBody>
          <a:bodyPr>
            <a:normAutofit/>
          </a:bodyPr>
          <a:lstStyle/>
          <a:p>
            <a:r>
              <a:rPr lang="en-US" b="1" dirty="0"/>
              <a:t>Our Preprocessing</a:t>
            </a:r>
            <a:endParaRPr lang="en-IL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16394-4882-497D-ADE7-BD03224E1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7"/>
          <a:stretch/>
        </p:blipFill>
        <p:spPr>
          <a:xfrm>
            <a:off x="336696" y="2052212"/>
            <a:ext cx="5451627" cy="41961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C441C-A844-4B26-9BB6-B4FD25DCD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52400"/>
              </p:ext>
            </p:extLst>
          </p:nvPr>
        </p:nvGraphicFramePr>
        <p:xfrm>
          <a:off x="5966691" y="1974882"/>
          <a:ext cx="5754529" cy="4356911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814855">
                  <a:extLst>
                    <a:ext uri="{9D8B030D-6E8A-4147-A177-3AD203B41FA5}">
                      <a16:colId xmlns:a16="http://schemas.microsoft.com/office/drawing/2014/main" val="3706870441"/>
                    </a:ext>
                  </a:extLst>
                </a:gridCol>
                <a:gridCol w="2648956">
                  <a:extLst>
                    <a:ext uri="{9D8B030D-6E8A-4147-A177-3AD203B41FA5}">
                      <a16:colId xmlns:a16="http://schemas.microsoft.com/office/drawing/2014/main" val="1752723431"/>
                    </a:ext>
                  </a:extLst>
                </a:gridCol>
                <a:gridCol w="1290718">
                  <a:extLst>
                    <a:ext uri="{9D8B030D-6E8A-4147-A177-3AD203B41FA5}">
                      <a16:colId xmlns:a16="http://schemas.microsoft.com/office/drawing/2014/main" val="129097020"/>
                    </a:ext>
                  </a:extLst>
                </a:gridCol>
              </a:tblGrid>
              <a:tr h="597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Transformation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Description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Label</a:t>
                      </a: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244955832"/>
                  </a:ext>
                </a:extLst>
              </a:tr>
              <a:tr h="88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Rotation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Rotate 90, 120, 180, 270 degrees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1, 2, 3, 4</a:t>
                      </a: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2448453576"/>
                  </a:ext>
                </a:extLst>
              </a:tr>
              <a:tr h="7166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Flipping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Flip horizontally vertically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 all</a:t>
                      </a: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4202861434"/>
                  </a:ext>
                </a:extLst>
              </a:tr>
              <a:tr h="1167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Rescaling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Randomly scale with scaling factor between 1/1.6 and 1.6</a:t>
                      </a:r>
                    </a:p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(override the original)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 all</a:t>
                      </a: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3748166206"/>
                  </a:ext>
                </a:extLst>
              </a:tr>
              <a:tr h="982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Remove Dark images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47425D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(override the original)</a:t>
                      </a:r>
                      <a:endParaRPr lang="en-US" sz="1700" b="1" i="0" u="none" strike="noStrike" dirty="0">
                        <a:solidFill>
                          <a:srgbClr val="47425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70" marR="13570" marT="67850" marB="678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 all</a:t>
                      </a:r>
                    </a:p>
                  </a:txBody>
                  <a:tcPr marL="13570" marR="13570" marT="67850" marB="67850" anchor="ctr"/>
                </a:tc>
                <a:extLst>
                  <a:ext uri="{0D108BD9-81ED-4DB2-BD59-A6C34878D82A}">
                    <a16:rowId xmlns:a16="http://schemas.microsoft.com/office/drawing/2014/main" val="178310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8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E20C-24AE-410D-AF59-E9FDD89E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Stages of DR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7A6A-554B-4C83-887C-58224FC6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4296"/>
            <a:ext cx="8946541" cy="1400531"/>
          </a:xfrm>
        </p:spPr>
        <p:txBody>
          <a:bodyPr/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Roboto"/>
              </a:rPr>
              <a:t>There is a 5 class DR classification, ranging from 0 (No DR) to 5 (Proliferative DR).</a:t>
            </a:r>
          </a:p>
          <a:p>
            <a:r>
              <a:rPr lang="pt-BR" b="1" dirty="0">
                <a:latin typeface="Roboto"/>
              </a:rPr>
              <a:t>W</a:t>
            </a:r>
            <a:r>
              <a:rPr lang="pt-BR" b="1" i="0" dirty="0">
                <a:effectLst/>
                <a:latin typeface="Roboto"/>
              </a:rPr>
              <a:t>eights = n_samples/(n_classes*bins)</a:t>
            </a:r>
            <a:endParaRPr lang="he-IL" b="1" i="0" dirty="0">
              <a:effectLst/>
              <a:latin typeface="Roboto"/>
            </a:endParaRPr>
          </a:p>
          <a:p>
            <a:endParaRPr lang="en-IL" b="1" dirty="0">
              <a:solidFill>
                <a:schemeClr val="tx2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4D3C99D-24B7-4CFC-8C5F-A9603F68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30" y="3564795"/>
            <a:ext cx="5019270" cy="284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E8C2E-169F-45F7-8F95-B1209AEADFB9}"/>
              </a:ext>
            </a:extLst>
          </p:cNvPr>
          <p:cNvSpPr txBox="1"/>
          <p:nvPr/>
        </p:nvSpPr>
        <p:spPr>
          <a:xfrm>
            <a:off x="751842" y="2923874"/>
            <a:ext cx="1162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SFMono-Regular"/>
              </a:rPr>
              <a:t>4506 / (5 * [2196  576 1326  222  186]) = [0.41038251 1.56458333 0.67963801 4.05945946 4.84516129]</a:t>
            </a:r>
            <a:endParaRPr lang="he-IL" b="0" i="0" dirty="0">
              <a:effectLst/>
              <a:latin typeface="SFMono-Regular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C6D4D81-D97A-4449-810F-3C37C9E50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1" y="3564795"/>
            <a:ext cx="5019270" cy="28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44F01-F527-4DB8-ADB5-B99F943A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Building the model</a:t>
            </a:r>
            <a:endParaRPr lang="en-IL" b="1" dirty="0">
              <a:solidFill>
                <a:srgbClr val="FFFFFF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AFB6A7E-2978-4F7C-B49C-9021ED2F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 b="1" dirty="0"/>
              <a:t>Convolutional Neural Network is a feed-forward neural network. It mainly consists of an input layer, many hidden layers and a final multi-label classification layer</a:t>
            </a:r>
          </a:p>
          <a:p>
            <a:r>
              <a:rPr lang="en-US" b="1" dirty="0"/>
              <a:t>An efficient way to build neural network architectures is to use classic networks, in our project we have used a pre-trained model “VGG” architecture and we add custom layers on top of it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1758106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1303</Words>
  <Application>Microsoft Office PowerPoint</Application>
  <PresentationFormat>Widescreen</PresentationFormat>
  <Paragraphs>255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Roboto</vt:lpstr>
      <vt:lpstr>SFMono-Regular</vt:lpstr>
      <vt:lpstr>Wingdings 3</vt:lpstr>
      <vt:lpstr>Ion</vt:lpstr>
      <vt:lpstr>PowerPoint Presentation</vt:lpstr>
      <vt:lpstr>Problem</vt:lpstr>
      <vt:lpstr>PowerPoint Presentation</vt:lpstr>
      <vt:lpstr>PowerPoint Presentation</vt:lpstr>
      <vt:lpstr>Datasets</vt:lpstr>
      <vt:lpstr>Preprocess the data</vt:lpstr>
      <vt:lpstr>Our Preprocessing</vt:lpstr>
      <vt:lpstr>Stages of DR</vt:lpstr>
      <vt:lpstr>Building the model</vt:lpstr>
      <vt:lpstr>What is VGG16 model</vt:lpstr>
      <vt:lpstr>PowerPoint Presentation</vt:lpstr>
      <vt:lpstr>PowerPoint Presentation</vt:lpstr>
      <vt:lpstr>Convolution2D</vt:lpstr>
      <vt:lpstr>PowerPoint Presentation</vt:lpstr>
      <vt:lpstr>Max Pooling </vt:lpstr>
      <vt:lpstr>PowerPoint Presentation</vt:lpstr>
      <vt:lpstr>Batch normalization</vt:lpstr>
      <vt:lpstr>Flatten</vt:lpstr>
      <vt:lpstr>Fully Connected </vt:lpstr>
      <vt:lpstr>SoftMax layer</vt:lpstr>
      <vt:lpstr>PowerPoint Presentation</vt:lpstr>
      <vt:lpstr>PowerPoint Presentation</vt:lpstr>
      <vt:lpstr>Training the model</vt:lpstr>
      <vt:lpstr>Confusion Matrix</vt:lpstr>
      <vt:lpstr>Loss VS Accuracy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Yosef ...</dc:creator>
  <cp:lastModifiedBy>Or</cp:lastModifiedBy>
  <cp:revision>56</cp:revision>
  <dcterms:created xsi:type="dcterms:W3CDTF">2021-01-09T12:52:30Z</dcterms:created>
  <dcterms:modified xsi:type="dcterms:W3CDTF">2021-01-12T00:30:13Z</dcterms:modified>
</cp:coreProperties>
</file>